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701" r:id="rId5"/>
    <p:sldMasterId id="2147483683" r:id="rId6"/>
    <p:sldMasterId id="2147483655" r:id="rId7"/>
    <p:sldMasterId id="2147483656" r:id="rId8"/>
    <p:sldMasterId id="2147483657" r:id="rId9"/>
    <p:sldMasterId id="2147483659" r:id="rId10"/>
    <p:sldMasterId id="2147483661" r:id="rId11"/>
  </p:sldMasterIdLst>
  <p:notesMasterIdLst>
    <p:notesMasterId r:id="rId19"/>
  </p:notesMasterIdLst>
  <p:handoutMasterIdLst>
    <p:handoutMasterId r:id="rId20"/>
  </p:handoutMasterIdLst>
  <p:sldIdLst>
    <p:sldId id="301" r:id="rId12"/>
    <p:sldId id="359" r:id="rId13"/>
    <p:sldId id="362" r:id="rId14"/>
    <p:sldId id="363" r:id="rId15"/>
    <p:sldId id="366" r:id="rId16"/>
    <p:sldId id="364" r:id="rId17"/>
    <p:sldId id="365" r:id="rId18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Hidalgo" initials="R" lastIdx="0" clrIdx="0">
    <p:extLst>
      <p:ext uri="{19B8F6BF-5375-455C-9EA6-DF929625EA0E}">
        <p15:presenceInfo xmlns:p15="http://schemas.microsoft.com/office/powerpoint/2012/main" userId="S-1-5-21-2118997552-836320393-1615622311-64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922"/>
    <a:srgbClr val="00AEAE"/>
    <a:srgbClr val="00B7B2"/>
    <a:srgbClr val="1156A7"/>
    <a:srgbClr val="EB5F0A"/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17CD173-CCED-4F58-AAA4-B348063CE15D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63A7E7FF-C600-4C1E-B848-3602F1937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9295D7-ED55-4CF8-A313-29C1F2E10E23}" type="datetimeFigureOut">
              <a:rPr lang="en-US"/>
              <a:pPr>
                <a:defRPr/>
              </a:pPr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0323FB-1D0F-4152-B6FA-88E3A4F2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323FB-1D0F-4152-B6FA-88E3A4F2A5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323FB-1D0F-4152-B6FA-88E3A4F2A5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323FB-1D0F-4152-B6FA-88E3A4F2A5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3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323FB-1D0F-4152-B6FA-88E3A4F2A5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2099659"/>
            <a:ext cx="7212291" cy="737811"/>
          </a:xfrm>
          <a:prstGeom prst="rect">
            <a:avLst/>
          </a:prstGeom>
        </p:spPr>
        <p:txBody>
          <a:bodyPr lIns="0"/>
          <a:lstStyle>
            <a:lvl1pPr>
              <a:defRPr sz="3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0000" y="3136900"/>
            <a:ext cx="7123113" cy="77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57033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EBB2-3100-416F-88BB-DC2A8E485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8F1C8-B1B0-4B9D-B79C-37CF7F904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AC95-0073-4F54-9AB4-7E082C5E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42-FD18-4EDE-B21C-FCBE9C5EF75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3B8F-506D-4E32-86AA-31C7C4F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E8BF-69B0-408A-B10C-6A9AC008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9B7-7AB4-43ED-A0C8-6868BDF2F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77810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2595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1179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1748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/>
          <p:cNvSpPr txBox="1">
            <a:spLocks/>
          </p:cNvSpPr>
          <p:nvPr userDrawn="1"/>
        </p:nvSpPr>
        <p:spPr>
          <a:xfrm>
            <a:off x="687388" y="742950"/>
            <a:ext cx="6781800" cy="81438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AEA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4" name="Text Placeholder 20"/>
          <p:cNvSpPr txBox="1">
            <a:spLocks/>
          </p:cNvSpPr>
          <p:nvPr userDrawn="1"/>
        </p:nvSpPr>
        <p:spPr>
          <a:xfrm>
            <a:off x="719138" y="1624013"/>
            <a:ext cx="6513512" cy="3133725"/>
          </a:xfrm>
          <a:prstGeom prst="rect">
            <a:avLst/>
          </a:prstGeom>
        </p:spPr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Third level</a:t>
            </a:r>
          </a:p>
          <a:p>
            <a:pPr lvl="3" fontAlgn="auto">
              <a:spcAft>
                <a:spcPts val="0"/>
              </a:spcAft>
              <a:buClr>
                <a:srgbClr val="00AEAE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Fourth level</a:t>
            </a:r>
          </a:p>
          <a:p>
            <a:pPr lvl="4" fontAlgn="auto">
              <a:spcAft>
                <a:spcPts val="0"/>
              </a:spcAft>
              <a:buClr>
                <a:srgbClr val="00AEAE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89850" y="1624013"/>
            <a:ext cx="3886200" cy="382111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54863054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/>
          <p:cNvSpPr txBox="1">
            <a:spLocks/>
          </p:cNvSpPr>
          <p:nvPr userDrawn="1"/>
        </p:nvSpPr>
        <p:spPr>
          <a:xfrm>
            <a:off x="687388" y="742950"/>
            <a:ext cx="9745662" cy="81438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AEA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1E4B9B"/>
                </a:solidFill>
                <a:latin typeface="Arial" charset="0"/>
                <a:ea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3" name="Text Placeholder 20"/>
          <p:cNvSpPr txBox="1">
            <a:spLocks/>
          </p:cNvSpPr>
          <p:nvPr userDrawn="1"/>
        </p:nvSpPr>
        <p:spPr>
          <a:xfrm>
            <a:off x="719138" y="1624013"/>
            <a:ext cx="9745662" cy="3133725"/>
          </a:xfrm>
          <a:prstGeom prst="rect">
            <a:avLst/>
          </a:prstGeom>
        </p:spPr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Second level</a:t>
            </a:r>
          </a:p>
          <a:p>
            <a:pPr lvl="2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Third level</a:t>
            </a:r>
          </a:p>
          <a:p>
            <a:pPr lvl="3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Fourth level</a:t>
            </a:r>
          </a:p>
          <a:p>
            <a:pPr lvl="4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76645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/>
          <p:cNvSpPr txBox="1">
            <a:spLocks/>
          </p:cNvSpPr>
          <p:nvPr userDrawn="1"/>
        </p:nvSpPr>
        <p:spPr>
          <a:xfrm>
            <a:off x="687388" y="742950"/>
            <a:ext cx="6781800" cy="81438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AEA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1E4B9B"/>
                </a:solidFill>
                <a:latin typeface="Arial" charset="0"/>
                <a:ea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4" name="Text Placeholder 20"/>
          <p:cNvSpPr txBox="1">
            <a:spLocks/>
          </p:cNvSpPr>
          <p:nvPr userDrawn="1"/>
        </p:nvSpPr>
        <p:spPr>
          <a:xfrm>
            <a:off x="719138" y="1624013"/>
            <a:ext cx="6513512" cy="3133725"/>
          </a:xfrm>
          <a:prstGeom prst="rect">
            <a:avLst/>
          </a:prstGeom>
        </p:spPr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Second level</a:t>
            </a:r>
          </a:p>
          <a:p>
            <a:pPr lvl="2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Third level</a:t>
            </a:r>
          </a:p>
          <a:p>
            <a:pPr lvl="3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Fourth level</a:t>
            </a:r>
          </a:p>
          <a:p>
            <a:pPr lvl="4" fontAlgn="auto">
              <a:spcAft>
                <a:spcPts val="0"/>
              </a:spcAft>
              <a:buClr>
                <a:srgbClr val="1E4B9B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Fifth level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89850" y="1624013"/>
            <a:ext cx="3886200" cy="382111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3319112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2368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5729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2099659"/>
            <a:ext cx="7212291" cy="737811"/>
          </a:xfrm>
          <a:prstGeom prst="rect">
            <a:avLst/>
          </a:prstGeom>
        </p:spPr>
        <p:txBody>
          <a:bodyPr lIns="0"/>
          <a:lstStyle>
            <a:lvl1pPr>
              <a:defRPr sz="3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0000" y="5422900"/>
            <a:ext cx="3476443" cy="77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896902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22614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90724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29533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EBB2-3100-416F-88BB-DC2A8E485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8F1C8-B1B0-4B9D-B79C-37CF7F904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AC95-0073-4F54-9AB4-7E082C5E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8F42-FD18-4EDE-B21C-FCBE9C5EF75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3B8F-506D-4E32-86AA-31C7C4F1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E8BF-69B0-408A-B10C-6A9AC008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E39B7-7AB4-43ED-A0C8-6868BDF2F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2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635571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18137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4821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/>
          <p:cNvSpPr txBox="1">
            <a:spLocks/>
          </p:cNvSpPr>
          <p:nvPr userDrawn="1"/>
        </p:nvSpPr>
        <p:spPr>
          <a:xfrm>
            <a:off x="687388" y="742950"/>
            <a:ext cx="9745662" cy="81438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AEA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EB5F0A"/>
                </a:solidFill>
                <a:latin typeface="Arial" charset="0"/>
                <a:ea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3" name="Text Placeholder 20"/>
          <p:cNvSpPr txBox="1">
            <a:spLocks/>
          </p:cNvSpPr>
          <p:nvPr userDrawn="1"/>
        </p:nvSpPr>
        <p:spPr>
          <a:xfrm>
            <a:off x="719138" y="1624013"/>
            <a:ext cx="9745662" cy="3133725"/>
          </a:xfrm>
          <a:prstGeom prst="rect">
            <a:avLst/>
          </a:prstGeom>
        </p:spPr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Second level</a:t>
            </a:r>
          </a:p>
          <a:p>
            <a:pPr lvl="2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Third level</a:t>
            </a:r>
          </a:p>
          <a:p>
            <a:pPr lvl="3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Fourth level</a:t>
            </a:r>
          </a:p>
          <a:p>
            <a:pPr lvl="4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616964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/>
          <p:cNvSpPr txBox="1">
            <a:spLocks/>
          </p:cNvSpPr>
          <p:nvPr userDrawn="1"/>
        </p:nvSpPr>
        <p:spPr>
          <a:xfrm>
            <a:off x="687388" y="742950"/>
            <a:ext cx="6781800" cy="814388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AEA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EB5F0A"/>
                </a:solidFill>
                <a:latin typeface="Arial" charset="0"/>
                <a:ea typeface="Arial" charset="0"/>
                <a:cs typeface="Arial" charset="0"/>
              </a:rPr>
              <a:t>Click to edit Master title style</a:t>
            </a:r>
          </a:p>
        </p:txBody>
      </p:sp>
      <p:sp>
        <p:nvSpPr>
          <p:cNvPr id="4" name="Text Placeholder 20"/>
          <p:cNvSpPr txBox="1">
            <a:spLocks/>
          </p:cNvSpPr>
          <p:nvPr userDrawn="1"/>
        </p:nvSpPr>
        <p:spPr>
          <a:xfrm>
            <a:off x="719138" y="1624013"/>
            <a:ext cx="6513512" cy="3133725"/>
          </a:xfrm>
          <a:prstGeom prst="rect">
            <a:avLst/>
          </a:prstGeom>
        </p:spPr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A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Click to edit Master text styles</a:t>
            </a:r>
          </a:p>
          <a:p>
            <a:pPr lvl="1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Second level</a:t>
            </a:r>
          </a:p>
          <a:p>
            <a:pPr lvl="2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Third level</a:t>
            </a:r>
          </a:p>
          <a:p>
            <a:pPr lvl="3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Fourth level</a:t>
            </a:r>
          </a:p>
          <a:p>
            <a:pPr lvl="4" fontAlgn="auto">
              <a:spcAft>
                <a:spcPts val="0"/>
              </a:spcAft>
              <a:buClr>
                <a:srgbClr val="EB5F0A"/>
              </a:buClr>
              <a:defRPr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Fifth level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89850" y="1624013"/>
            <a:ext cx="3886200" cy="382111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15363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06988" y="0"/>
            <a:ext cx="7085012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2530801"/>
            <a:ext cx="3840849" cy="703053"/>
          </a:xfrm>
          <a:prstGeom prst="rect">
            <a:avLst/>
          </a:prstGeom>
        </p:spPr>
        <p:txBody>
          <a:bodyPr lIns="0"/>
          <a:lstStyle>
            <a:lvl1pPr>
              <a:defRPr sz="3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0726" y="3340800"/>
            <a:ext cx="3840124" cy="1416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23635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06988" y="0"/>
            <a:ext cx="7085012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000" y="2530801"/>
            <a:ext cx="3840849" cy="703053"/>
          </a:xfrm>
          <a:prstGeom prst="rect">
            <a:avLst/>
          </a:prstGeom>
        </p:spPr>
        <p:txBody>
          <a:bodyPr lIns="0"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0726" y="3340800"/>
            <a:ext cx="3840124" cy="1416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72992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720000" y="2530801"/>
            <a:ext cx="3852000" cy="703053"/>
          </a:xfrm>
          <a:prstGeom prst="rect">
            <a:avLst/>
          </a:prstGeom>
        </p:spPr>
        <p:txBody>
          <a:bodyPr lIns="0"/>
          <a:lstStyle>
            <a:lvl1pPr>
              <a:defRPr sz="3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20725" y="3340800"/>
            <a:ext cx="3851275" cy="14160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118100" y="0"/>
            <a:ext cx="70739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123611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2614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2187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615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40947"/>
            <a:ext cx="9855200" cy="313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Placeholder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09600" y="742950"/>
            <a:ext cx="9823450" cy="81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solidFill>
                  <a:srgbClr val="00AE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1680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t="6189" r="-43" b="17854"/>
          <a:stretch>
            <a:fillRect/>
          </a:stretch>
        </p:blipFill>
        <p:spPr bwMode="auto">
          <a:xfrm>
            <a:off x="-4763" y="2921000"/>
            <a:ext cx="121967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2921000"/>
            <a:ext cx="4059238" cy="0"/>
          </a:xfrm>
          <a:prstGeom prst="line">
            <a:avLst/>
          </a:prstGeom>
          <a:ln w="88900">
            <a:solidFill>
              <a:srgbClr val="00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6026150"/>
            <a:ext cx="842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3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059238" y="2921000"/>
            <a:ext cx="4059237" cy="0"/>
          </a:xfrm>
          <a:prstGeom prst="line">
            <a:avLst/>
          </a:prstGeom>
          <a:ln w="88900">
            <a:solidFill>
              <a:srgbClr val="1E4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18475" y="2921000"/>
            <a:ext cx="4073525" cy="0"/>
          </a:xfrm>
          <a:prstGeom prst="line">
            <a:avLst/>
          </a:prstGeom>
          <a:ln w="88900">
            <a:solidFill>
              <a:srgbClr val="EB5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1313"/>
            <a:ext cx="27813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921000"/>
            <a:ext cx="4059238" cy="0"/>
          </a:xfrm>
          <a:prstGeom prst="line">
            <a:avLst/>
          </a:prstGeom>
          <a:ln w="88900">
            <a:solidFill>
              <a:srgbClr val="00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6026150"/>
            <a:ext cx="842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59238" y="2921000"/>
            <a:ext cx="4059237" cy="0"/>
          </a:xfrm>
          <a:prstGeom prst="line">
            <a:avLst/>
          </a:prstGeom>
          <a:ln w="88900">
            <a:solidFill>
              <a:srgbClr val="1E4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118475" y="2921000"/>
            <a:ext cx="4073525" cy="0"/>
          </a:xfrm>
          <a:prstGeom prst="line">
            <a:avLst/>
          </a:prstGeom>
          <a:ln w="88900">
            <a:solidFill>
              <a:srgbClr val="EB5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11205" r="10040" b="45670"/>
          <a:stretch>
            <a:fillRect/>
          </a:stretch>
        </p:blipFill>
        <p:spPr bwMode="auto">
          <a:xfrm>
            <a:off x="-4763" y="2960688"/>
            <a:ext cx="1219676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0" y="341313"/>
            <a:ext cx="27813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121275" cy="6858000"/>
          </a:xfrm>
          <a:prstGeom prst="rect">
            <a:avLst/>
          </a:prstGeom>
          <a:solidFill>
            <a:srgbClr val="00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121275" cy="6858000"/>
          </a:xfrm>
          <a:prstGeom prst="rect">
            <a:avLst/>
          </a:prstGeom>
          <a:solidFill>
            <a:srgbClr val="1E4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extBox 7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121275" cy="6858000"/>
          </a:xfrm>
          <a:prstGeom prst="rect">
            <a:avLst/>
          </a:prstGeom>
          <a:solidFill>
            <a:srgbClr val="EB5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5" name="TextBox 7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62663"/>
            <a:ext cx="12192000" cy="795337"/>
          </a:xfrm>
          <a:prstGeom prst="rect">
            <a:avLst/>
          </a:prstGeom>
          <a:solidFill>
            <a:srgbClr val="00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47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6172200"/>
            <a:ext cx="842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9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66" y="6127757"/>
            <a:ext cx="1633537" cy="6610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62663"/>
            <a:ext cx="12192000" cy="795337"/>
          </a:xfrm>
          <a:prstGeom prst="rect">
            <a:avLst/>
          </a:prstGeom>
          <a:solidFill>
            <a:srgbClr val="1E4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6172200"/>
            <a:ext cx="842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9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  <p:pic>
        <p:nvPicPr>
          <p:cNvPr id="9221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6154738"/>
            <a:ext cx="13303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62663"/>
            <a:ext cx="12192000" cy="795337"/>
          </a:xfrm>
          <a:prstGeom prst="rect">
            <a:avLst/>
          </a:prstGeom>
          <a:solidFill>
            <a:srgbClr val="EB5F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1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6172200"/>
            <a:ext cx="8429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/>
          <p:cNvSpPr txBox="1">
            <a:spLocks noChangeArrowheads="1"/>
          </p:cNvSpPr>
          <p:nvPr userDrawn="1"/>
        </p:nvSpPr>
        <p:spPr bwMode="auto">
          <a:xfrm>
            <a:off x="719138" y="6297613"/>
            <a:ext cx="310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a typeface="Arial" charset="0"/>
                <a:cs typeface="Arial" charset="0"/>
              </a:rPr>
              <a:t>Innovate • Design • Enhance </a:t>
            </a:r>
          </a:p>
        </p:txBody>
      </p:sp>
      <p:pic>
        <p:nvPicPr>
          <p:cNvPr id="12293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6154738"/>
            <a:ext cx="13303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-71120" y="0"/>
            <a:ext cx="5206537" cy="6858000"/>
          </a:xfrm>
          <a:solidFill>
            <a:schemeClr val="accent1"/>
          </a:solidFill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Applying Bloom’s 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taxonomy to the Teenage Mutant Ninja Turtles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Where Krathwohl meets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Krang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7384" y="146304"/>
            <a:ext cx="3017520" cy="1655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58" y="182306"/>
            <a:ext cx="2916463" cy="118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F5A24-1B89-4705-A033-ED3A7693E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16"/>
          <a:stretch/>
        </p:blipFill>
        <p:spPr>
          <a:xfrm>
            <a:off x="5135417" y="0"/>
            <a:ext cx="7052395" cy="6858000"/>
          </a:xfrm>
          <a:prstGeom prst="rect">
            <a:avLst/>
          </a:prstGeom>
        </p:spPr>
      </p:pic>
      <p:pic>
        <p:nvPicPr>
          <p:cNvPr id="9" name="Picture 8" descr="A picture containing holding, woman, girl, player&#10;&#10;Description automatically generated">
            <a:extLst>
              <a:ext uri="{FF2B5EF4-FFF2-40B4-BE49-F238E27FC236}">
                <a16:creationId xmlns:a16="http://schemas.microsoft.com/office/drawing/2014/main" id="{5EC0C4AB-3DF7-40DE-99F1-D214BF73C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17" y="2049532"/>
            <a:ext cx="7052394" cy="46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7E77D3-1288-4191-8C7C-AC9E6377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532D-5FD5-468A-A774-66341C1D4C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6640" y="413280"/>
            <a:ext cx="9823450" cy="814388"/>
          </a:xfrm>
        </p:spPr>
        <p:txBody>
          <a:bodyPr/>
          <a:lstStyle/>
          <a:p>
            <a:r>
              <a:rPr lang="en-GB" dirty="0"/>
              <a:t>Bloom’s taxonomy                (by Krathwohl)</a:t>
            </a:r>
          </a:p>
        </p:txBody>
      </p:sp>
    </p:spTree>
    <p:extLst>
      <p:ext uri="{BB962C8B-B14F-4D97-AF65-F5344CB8AC3E}">
        <p14:creationId xmlns:p14="http://schemas.microsoft.com/office/powerpoint/2010/main" val="34754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13C6D-5061-4062-9F5C-AA3EF394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68227"/>
            <a:ext cx="10789920" cy="4646823"/>
          </a:xfrm>
        </p:spPr>
        <p:txBody>
          <a:bodyPr/>
          <a:lstStyle/>
          <a:p>
            <a:r>
              <a:rPr lang="en-GB" sz="3200" dirty="0"/>
              <a:t>Factual, Conceptual, Procedural, and Metacognitive</a:t>
            </a:r>
          </a:p>
          <a:p>
            <a:pPr lvl="1"/>
            <a:r>
              <a:rPr lang="en-GB" sz="3200" dirty="0"/>
              <a:t>I’m not sure these work for all levels (creating facts?)</a:t>
            </a:r>
          </a:p>
          <a:p>
            <a:r>
              <a:rPr lang="en-GB" sz="3200" dirty="0"/>
              <a:t>However, Dettmer (2006) takes three established domains of learning:</a:t>
            </a:r>
          </a:p>
          <a:p>
            <a:pPr lvl="1"/>
            <a:r>
              <a:rPr lang="en-GB" sz="3200" dirty="0"/>
              <a:t>Cognitive (knowing stuff)</a:t>
            </a:r>
          </a:p>
          <a:p>
            <a:pPr lvl="1"/>
            <a:r>
              <a:rPr lang="en-GB" sz="3200" dirty="0"/>
              <a:t>Affective (values and so on)</a:t>
            </a:r>
          </a:p>
          <a:p>
            <a:pPr lvl="1"/>
            <a:r>
              <a:rPr lang="en-GB" sz="3200" dirty="0"/>
              <a:t>Psychomotor (skills)</a:t>
            </a:r>
          </a:p>
          <a:p>
            <a:r>
              <a:rPr lang="en-GB" sz="3200" dirty="0"/>
              <a:t>and adds Social</a:t>
            </a:r>
          </a:p>
          <a:p>
            <a:pPr lvl="1"/>
            <a:r>
              <a:rPr lang="en-GB" sz="3200" dirty="0"/>
              <a:t>I think these are more useful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812-7226-4BF0-9D94-E5D35292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742950"/>
            <a:ext cx="5608320" cy="618490"/>
          </a:xfrm>
        </p:spPr>
        <p:txBody>
          <a:bodyPr/>
          <a:lstStyle/>
          <a:p>
            <a:r>
              <a:rPr lang="en-GB" dirty="0"/>
              <a:t>Krathwohl’s four domains</a:t>
            </a:r>
          </a:p>
        </p:txBody>
      </p:sp>
    </p:spTree>
    <p:extLst>
      <p:ext uri="{BB962C8B-B14F-4D97-AF65-F5344CB8AC3E}">
        <p14:creationId xmlns:p14="http://schemas.microsoft.com/office/powerpoint/2010/main" val="14088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13C6D-5061-4062-9F5C-AA3EF394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640947"/>
            <a:ext cx="10840720" cy="618491"/>
          </a:xfrm>
        </p:spPr>
        <p:txBody>
          <a:bodyPr/>
          <a:lstStyle/>
          <a:p>
            <a:r>
              <a:rPr lang="en-GB" dirty="0"/>
              <a:t>The four ninja turtles are often mapped to the four temperaments, or humours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812-7226-4BF0-9D94-E5D35292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742950"/>
            <a:ext cx="7172960" cy="618490"/>
          </a:xfrm>
        </p:spPr>
        <p:txBody>
          <a:bodyPr/>
          <a:lstStyle/>
          <a:p>
            <a:r>
              <a:rPr lang="en-GB" dirty="0"/>
              <a:t>Mapping domains to turtles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46DEFE5-47A0-4D3D-AEA3-1BEAB7D17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12667"/>
              </p:ext>
            </p:extLst>
          </p:nvPr>
        </p:nvGraphicFramePr>
        <p:xfrm>
          <a:off x="0" y="2358478"/>
          <a:ext cx="12191999" cy="448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494">
                  <a:extLst>
                    <a:ext uri="{9D8B030D-6E8A-4147-A177-3AD203B41FA5}">
                      <a16:colId xmlns:a16="http://schemas.microsoft.com/office/drawing/2014/main" val="1263992147"/>
                    </a:ext>
                  </a:extLst>
                </a:gridCol>
                <a:gridCol w="2428542">
                  <a:extLst>
                    <a:ext uri="{9D8B030D-6E8A-4147-A177-3AD203B41FA5}">
                      <a16:colId xmlns:a16="http://schemas.microsoft.com/office/drawing/2014/main" val="2431824272"/>
                    </a:ext>
                  </a:extLst>
                </a:gridCol>
                <a:gridCol w="2509494">
                  <a:extLst>
                    <a:ext uri="{9D8B030D-6E8A-4147-A177-3AD203B41FA5}">
                      <a16:colId xmlns:a16="http://schemas.microsoft.com/office/drawing/2014/main" val="1932588226"/>
                    </a:ext>
                  </a:extLst>
                </a:gridCol>
                <a:gridCol w="1745423">
                  <a:extLst>
                    <a:ext uri="{9D8B030D-6E8A-4147-A177-3AD203B41FA5}">
                      <a16:colId xmlns:a16="http://schemas.microsoft.com/office/drawing/2014/main" val="552464040"/>
                    </a:ext>
                  </a:extLst>
                </a:gridCol>
                <a:gridCol w="2999046">
                  <a:extLst>
                    <a:ext uri="{9D8B030D-6E8A-4147-A177-3AD203B41FA5}">
                      <a16:colId xmlns:a16="http://schemas.microsoft.com/office/drawing/2014/main" val="2418640316"/>
                    </a:ext>
                  </a:extLst>
                </a:gridCol>
              </a:tblGrid>
              <a:tr h="120316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Donatello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Phlegmatic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Does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6469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Raphael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Choleric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Cool but rude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8095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Leonardo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Melancholic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42200"/>
                  </a:ext>
                </a:extLst>
              </a:tr>
              <a:tr h="1212355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Michelangelo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Sanguine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 a party dude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8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3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13C6D-5061-4062-9F5C-AA3EF394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640947"/>
            <a:ext cx="10840720" cy="618491"/>
          </a:xfrm>
        </p:spPr>
        <p:txBody>
          <a:bodyPr/>
          <a:lstStyle/>
          <a:p>
            <a:r>
              <a:rPr lang="en-GB" dirty="0"/>
              <a:t>The four ninja turtles are often mapped to the four temperaments or humours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812-7226-4BF0-9D94-E5D35292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742950"/>
            <a:ext cx="7172960" cy="618490"/>
          </a:xfrm>
        </p:spPr>
        <p:txBody>
          <a:bodyPr/>
          <a:lstStyle/>
          <a:p>
            <a:r>
              <a:rPr lang="en-GB" dirty="0"/>
              <a:t>Mapping domains to turtles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46DEFE5-47A0-4D3D-AEA3-1BEAB7D170CA}"/>
              </a:ext>
            </a:extLst>
          </p:cNvPr>
          <p:cNvGraphicFramePr>
            <a:graphicFrameLocks noGrp="1"/>
          </p:cNvGraphicFramePr>
          <p:nvPr/>
        </p:nvGraphicFramePr>
        <p:xfrm>
          <a:off x="0" y="2358478"/>
          <a:ext cx="12191999" cy="448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494">
                  <a:extLst>
                    <a:ext uri="{9D8B030D-6E8A-4147-A177-3AD203B41FA5}">
                      <a16:colId xmlns:a16="http://schemas.microsoft.com/office/drawing/2014/main" val="1263992147"/>
                    </a:ext>
                  </a:extLst>
                </a:gridCol>
                <a:gridCol w="2428542">
                  <a:extLst>
                    <a:ext uri="{9D8B030D-6E8A-4147-A177-3AD203B41FA5}">
                      <a16:colId xmlns:a16="http://schemas.microsoft.com/office/drawing/2014/main" val="2431824272"/>
                    </a:ext>
                  </a:extLst>
                </a:gridCol>
                <a:gridCol w="2509494">
                  <a:extLst>
                    <a:ext uri="{9D8B030D-6E8A-4147-A177-3AD203B41FA5}">
                      <a16:colId xmlns:a16="http://schemas.microsoft.com/office/drawing/2014/main" val="1932588226"/>
                    </a:ext>
                  </a:extLst>
                </a:gridCol>
                <a:gridCol w="1745423">
                  <a:extLst>
                    <a:ext uri="{9D8B030D-6E8A-4147-A177-3AD203B41FA5}">
                      <a16:colId xmlns:a16="http://schemas.microsoft.com/office/drawing/2014/main" val="552464040"/>
                    </a:ext>
                  </a:extLst>
                </a:gridCol>
                <a:gridCol w="2999046">
                  <a:extLst>
                    <a:ext uri="{9D8B030D-6E8A-4147-A177-3AD203B41FA5}">
                      <a16:colId xmlns:a16="http://schemas.microsoft.com/office/drawing/2014/main" val="2418640316"/>
                    </a:ext>
                  </a:extLst>
                </a:gridCol>
              </a:tblGrid>
              <a:tr h="120316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Donatello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Phlegmatic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Does machines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Cognitive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16469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Raphael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Choleric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Cool but rude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Affective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28095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Leonardo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Melancholic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Skills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42200"/>
                  </a:ext>
                </a:extLst>
              </a:tr>
              <a:tr h="1212355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Michelangelo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3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Sanguine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Is a party dude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Social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8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6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13C6D-5061-4062-9F5C-AA3EF394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640947"/>
            <a:ext cx="10840720" cy="4474103"/>
          </a:xfrm>
        </p:spPr>
        <p:txBody>
          <a:bodyPr/>
          <a:lstStyle/>
          <a:p>
            <a:r>
              <a:rPr lang="en-GB" dirty="0"/>
              <a:t>So … here’s the task. You’ve been asked to create a module teaching students about the Teenage Mutant Ninja Turtles, or alternatively we </a:t>
            </a:r>
            <a:r>
              <a:rPr lang="en-GB"/>
              <a:t>could look at </a:t>
            </a:r>
            <a:r>
              <a:rPr lang="en-GB" dirty="0"/>
              <a:t>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Adolescent Radioactive Black Belt Hamsters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Pre-Teen Dirty-Gene Kung Fu Kangaroos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Naive Inter-Dimensional Commando Koalas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Genetically Modified Punk Rock Pandas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Immature Radioactive Samurai Slugs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Adult Thermonuclear Samurai Pachyderms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Geriatric Gangrene Jujitsu Gerbils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Mildly Microwaved Pre-Pubescent Kung Fu Gophers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812-7226-4BF0-9D94-E5D35292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742950"/>
            <a:ext cx="11186160" cy="618490"/>
          </a:xfrm>
        </p:spPr>
        <p:txBody>
          <a:bodyPr/>
          <a:lstStyle/>
          <a:p>
            <a:r>
              <a:rPr lang="en-GB" dirty="0"/>
              <a:t>Using Blooms to develop activities</a:t>
            </a:r>
          </a:p>
        </p:txBody>
      </p:sp>
    </p:spTree>
    <p:extLst>
      <p:ext uri="{BB962C8B-B14F-4D97-AF65-F5344CB8AC3E}">
        <p14:creationId xmlns:p14="http://schemas.microsoft.com/office/powerpoint/2010/main" val="26469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56812-7226-4BF0-9D94-E5D35292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742950"/>
            <a:ext cx="11186160" cy="618490"/>
          </a:xfrm>
        </p:spPr>
        <p:txBody>
          <a:bodyPr/>
          <a:lstStyle/>
          <a:p>
            <a:r>
              <a:rPr lang="en-GB" dirty="0"/>
              <a:t>Using Blooms to develop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F6F5F-F8D1-4047-B0F5-AD8355D2C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71D3370-B843-49C1-83F8-1ECDA133C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7184"/>
              </p:ext>
            </p:extLst>
          </p:nvPr>
        </p:nvGraphicFramePr>
        <p:xfrm>
          <a:off x="0" y="0"/>
          <a:ext cx="1219200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777218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7112761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49481297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“Your mission is to create a series of learning activities building on Bloom’s taxonomy, using one or more of the different domains at each stage.”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Learning outcomes</a:t>
                      </a:r>
                    </a:p>
                    <a:p>
                      <a:r>
                        <a:rPr lang="en-GB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First: what kinds of attributes and skills should those who study the Turtles acquire? Then:</a:t>
                      </a:r>
                    </a:p>
                    <a:p>
                      <a:endParaRPr lang="en-GB" sz="3200" dirty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3200" dirty="0">
                          <a:solidFill>
                            <a:srgbClr val="7030A0"/>
                          </a:solidFill>
                        </a:rPr>
                        <a:t>Cognitive </a:t>
                      </a:r>
                      <a:endParaRPr lang="en-GB" dirty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GB" sz="2400" b="0" dirty="0">
                          <a:solidFill>
                            <a:srgbClr val="7030A0"/>
                          </a:solidFill>
                        </a:rPr>
                        <a:t>A series of tasks to starting with knowledge about the Teenage Mutant Ninja Turtles, through to  students creating something.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3131"/>
                  </a:ext>
                </a:extLst>
              </a:tr>
              <a:tr h="3429000">
                <a:tc gridSpan="2">
                  <a:txBody>
                    <a:bodyPr/>
                    <a:lstStyle/>
                    <a:p>
                      <a:r>
                        <a:rPr lang="en-GB" sz="3200" b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Also consider:</a:t>
                      </a:r>
                      <a:endParaRPr lang="en-GB" sz="3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GB" sz="3200" b="1" dirty="0">
                          <a:solidFill>
                            <a:srgbClr val="F26922"/>
                          </a:solidFill>
                        </a:rPr>
                        <a:t>Social</a:t>
                      </a:r>
                      <a:endParaRPr lang="en-GB" dirty="0"/>
                    </a:p>
                    <a:p>
                      <a:r>
                        <a:rPr lang="en-GB" sz="2400" dirty="0">
                          <a:solidFill>
                            <a:srgbClr val="F26922"/>
                          </a:solidFill>
                        </a:rPr>
                        <a:t>A series of tasks to develop their social skills.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</a:rPr>
                        <a:t>Affective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Developing attitudes, values, awareness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Skills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Employability, professional, study skills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5084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5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VE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E75E011C-155B-AF4D-A58B-1AEE461FB91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- Turquoi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- Da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6027B7F2-C684-FF4B-804B-53D87C837566}"/>
    </a:ext>
  </a:extLst>
</a:theme>
</file>

<file path=ppt/theme/theme5.xml><?xml version="1.0" encoding="utf-8"?>
<a:theme xmlns:a="http://schemas.openxmlformats.org/drawingml/2006/main" name="SECTION - 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C2D677C4-8B74-2D46-B68D-04D032406CF5}"/>
    </a:ext>
  </a:extLst>
</a:theme>
</file>

<file path=ppt/theme/theme6.xml><?xml version="1.0" encoding="utf-8"?>
<a:theme xmlns:a="http://schemas.openxmlformats.org/drawingml/2006/main" name="CONTENTS TURQUOISE - text only">
  <a:themeElements>
    <a:clrScheme name="T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C9813A6E-3EE8-FE42-99F4-41544CFEC0BC}"/>
    </a:ext>
  </a:extLst>
</a:theme>
</file>

<file path=ppt/theme/theme7.xml><?xml version="1.0" encoding="utf-8"?>
<a:theme xmlns:a="http://schemas.openxmlformats.org/drawingml/2006/main" name="CONTENTS TURQUOISE - text onlyCONTENTS TURQUOISE - text CONTENTS BLU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0414B9E4-C5B4-FB4B-B503-B77AB2EE2AED}"/>
    </a:ext>
  </a:extLst>
</a:theme>
</file>

<file path=ppt/theme/theme8.xml><?xml version="1.0" encoding="utf-8"?>
<a:theme xmlns:a="http://schemas.openxmlformats.org/drawingml/2006/main" name="CONTENTS ORANG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L_PPoint" id="{417F625E-639F-5846-8B3B-0D9101DB42F7}" vid="{8FE3D007-AA1C-A24E-9A59-48934B38FED5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E793871337E4EAEF41DA7AF54AA10" ma:contentTypeVersion="11" ma:contentTypeDescription="Create a new document." ma:contentTypeScope="" ma:versionID="2b046988b75693b509a05e7792fcfffd">
  <xsd:schema xmlns:xsd="http://www.w3.org/2001/XMLSchema" xmlns:xs="http://www.w3.org/2001/XMLSchema" xmlns:p="http://schemas.microsoft.com/office/2006/metadata/properties" xmlns:ns3="2bf1c6f7-b42c-428d-8ca6-c9b2f4d1254a" xmlns:ns4="f1fa546d-d753-4e98-a6e7-b0b4efed8fbf" targetNamespace="http://schemas.microsoft.com/office/2006/metadata/properties" ma:root="true" ma:fieldsID="22d5945ba23580676e05b2d7a0768efc" ns3:_="" ns4:_="">
    <xsd:import namespace="2bf1c6f7-b42c-428d-8ca6-c9b2f4d1254a"/>
    <xsd:import namespace="f1fa546d-d753-4e98-a6e7-b0b4efed8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c6f7-b42c-428d-8ca6-c9b2f4d12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a546d-d753-4e98-a6e7-b0b4efed8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4B64B-B963-4D08-A682-313D436E33E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bf1c6f7-b42c-428d-8ca6-c9b2f4d1254a"/>
    <ds:schemaRef ds:uri="http://schemas.microsoft.com/office/infopath/2007/PartnerControls"/>
    <ds:schemaRef ds:uri="http://schemas.microsoft.com/office/2006/documentManagement/types"/>
    <ds:schemaRef ds:uri="f1fa546d-d753-4e98-a6e7-b0b4efed8f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DCB1DE-CFEC-4806-97A7-030DA3FA8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7C9A9-BEF7-4652-B4B2-7A74683C8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1c6f7-b42c-428d-8ca6-c9b2f4d1254a"/>
    <ds:schemaRef ds:uri="f1fa546d-d753-4e98-a6e7-b0b4efed8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21088</TotalTime>
  <Words>325</Words>
  <Application>Microsoft Office PowerPoint</Application>
  <PresentationFormat>Widescreen</PresentationFormat>
  <Paragraphs>71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COVER 1</vt:lpstr>
      <vt:lpstr>COVER 2</vt:lpstr>
      <vt:lpstr>SECTION - Turquoise</vt:lpstr>
      <vt:lpstr>SECTION - Dark Blue</vt:lpstr>
      <vt:lpstr>SECTION - Orange</vt:lpstr>
      <vt:lpstr>CONTENTS TURQUOISE - text only</vt:lpstr>
      <vt:lpstr>CONTENTS TURQUOISE - text onlyCONTENTS TURQUOISE - text CONTENTS BLUE - text only</vt:lpstr>
      <vt:lpstr>CONTENTS ORANGE - text only</vt:lpstr>
      <vt:lpstr>    Applying Bloom’s  taxonomy to the Teenage Mutant Ninja Turtles  or  Where Krathwohl meets Krang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presentation toolkit training</dc:title>
  <dc:creator>R.Hidalgo</dc:creator>
  <cp:lastModifiedBy>Mark.Childs</cp:lastModifiedBy>
  <cp:revision>377</cp:revision>
  <cp:lastPrinted>2018-04-04T07:23:01Z</cp:lastPrinted>
  <dcterms:modified xsi:type="dcterms:W3CDTF">2020-02-04T18:34:26Z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0x010100C20E793871337E4EAEF41DA7AF54AA10</vt:lpwstr>
  </property>
</Properties>
</file>